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7" r:id="rId3"/>
    <p:sldId id="258" r:id="rId4"/>
    <p:sldId id="572" r:id="rId5"/>
    <p:sldId id="297" r:id="rId6"/>
    <p:sldId id="624" r:id="rId7"/>
    <p:sldId id="625" r:id="rId8"/>
    <p:sldId id="626" r:id="rId9"/>
    <p:sldId id="627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1" r:id="rId24"/>
    <p:sldId id="644" r:id="rId25"/>
    <p:sldId id="642" r:id="rId26"/>
    <p:sldId id="643" r:id="rId27"/>
    <p:sldId id="645" r:id="rId28"/>
    <p:sldId id="646" r:id="rId29"/>
    <p:sldId id="647" r:id="rId30"/>
    <p:sldId id="648" r:id="rId31"/>
    <p:sldId id="649" r:id="rId32"/>
    <p:sldId id="650" r:id="rId33"/>
    <p:sldId id="651" r:id="rId34"/>
    <p:sldId id="652" r:id="rId35"/>
    <p:sldId id="653" r:id="rId36"/>
    <p:sldId id="654" r:id="rId37"/>
    <p:sldId id="655" r:id="rId38"/>
    <p:sldId id="656" r:id="rId39"/>
    <p:sldId id="657" r:id="rId40"/>
    <p:sldId id="658" r:id="rId41"/>
    <p:sldId id="659" r:id="rId42"/>
    <p:sldId id="660" r:id="rId43"/>
    <p:sldId id="55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2CC"/>
    <a:srgbClr val="E7E6E6"/>
    <a:srgbClr val="2E93D6"/>
    <a:srgbClr val="7030A0"/>
    <a:srgbClr val="5CBFEA"/>
    <a:srgbClr val="D6DCE5"/>
    <a:srgbClr val="0184CB"/>
    <a:srgbClr val="0070C1"/>
    <a:srgbClr val="01518A"/>
    <a:srgbClr val="00A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15" autoAdjust="0"/>
  </p:normalViewPr>
  <p:slideViewPr>
    <p:cSldViewPr snapToGrid="0">
      <p:cViewPr varScale="1">
        <p:scale>
          <a:sx n="64" d="100"/>
          <a:sy n="64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185C-A69D-4982-BCC8-079477640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5B5B5-6AFC-4DE0-AC18-FA9EEDE821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14" b="11916"/>
          <a:stretch>
            <a:fillRect/>
          </a:stretch>
        </p:blipFill>
        <p:spPr>
          <a:xfrm>
            <a:off x="0" y="2419349"/>
            <a:ext cx="12192000" cy="4438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4" b="19144"/>
          <a:stretch>
            <a:fillRect/>
          </a:stretch>
        </p:blipFill>
        <p:spPr>
          <a:xfrm>
            <a:off x="0" y="2038350"/>
            <a:ext cx="12192000" cy="4229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19"/>
          <a:stretch>
            <a:fillRect/>
          </a:stretch>
        </p:blipFill>
        <p:spPr>
          <a:xfrm>
            <a:off x="742950" y="5039"/>
            <a:ext cx="4667250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8" y="2519"/>
            <a:ext cx="12221497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32696"/>
            <a:ext cx="12192000" cy="2625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75607" y="1947407"/>
            <a:ext cx="2976000" cy="29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0272000" y="4938000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23711" y="12813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621021"/>
            <a:ext cx="12192000" cy="3236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76909" y="1690757"/>
            <a:ext cx="2592288" cy="4810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56524" y="1700510"/>
            <a:ext cx="2592288" cy="32074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36139" y="1700509"/>
            <a:ext cx="2592288" cy="2061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815753" y="1700510"/>
            <a:ext cx="2592288" cy="480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56524" y="4977719"/>
            <a:ext cx="2592000" cy="1523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6136139" y="3817041"/>
            <a:ext cx="2592000" cy="268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tags" Target="../tags/tag2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4925" y="2650490"/>
            <a:ext cx="7429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强化学习基础</a:t>
            </a:r>
            <a:r>
              <a:rPr lang="en-US" altLang="zh-CN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-</a:t>
            </a: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多智能体的概念和</a:t>
            </a: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挑战</a:t>
            </a:r>
            <a:endParaRPr lang="zh-CN" altLang="en-US" sz="3200" b="1" cap="all" dirty="0">
              <a:solidFill>
                <a:schemeClr val="accent1"/>
              </a:solidFill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96454" y="3400754"/>
            <a:ext cx="6466114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62080" y="3400917"/>
            <a:ext cx="5817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       </a:t>
            </a:r>
            <a:r>
              <a:rPr lang="zh-CN" altLang="en-US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汇报人：</a:t>
            </a:r>
            <a:r>
              <a:rPr lang="zh-CN" altLang="en-US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李柏坤    时间：</a:t>
            </a:r>
            <a:r>
              <a:rPr lang="en-US" altLang="zh-CN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2022/1/16</a:t>
            </a:r>
            <a:endParaRPr lang="zh-CN" altLang="en-US" sz="16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图片 6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125" y="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State, Action, State Transition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478405"/>
            <a:ext cx="9684385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Rewards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0" y="2578100"/>
            <a:ext cx="9340850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Returns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478405"/>
            <a:ext cx="9429115" cy="379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Policy Network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35" y="2195830"/>
            <a:ext cx="9527540" cy="351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Uncertainty in the Return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45" y="2181225"/>
            <a:ext cx="9498965" cy="391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State-Value Function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2224405"/>
            <a:ext cx="9657080" cy="342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State-Value Function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44725"/>
            <a:ext cx="9580880" cy="3649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Convergence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收敛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Single-Agent Policy Learning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49805"/>
            <a:ext cx="8674735" cy="398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Multi-Agent Policy Learning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071370" y="2400935"/>
            <a:ext cx="8634730" cy="368300"/>
          </a:xfrm>
          <a:prstGeom prst="rect">
            <a:avLst/>
          </a:prstGeom>
          <a:solidFill>
            <a:srgbClr val="FFF2CC"/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Nash Equilibrium</a:t>
            </a:r>
            <a:r>
              <a:rPr lang="en-US" altLang="zh-CN" b="1"/>
              <a:t> </a:t>
            </a:r>
            <a:r>
              <a:rPr lang="zh-CN" altLang="en-US" b="1"/>
              <a:t>纳什均衡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071370" y="3199765"/>
            <a:ext cx="84937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当其他</a:t>
            </a:r>
            <a:r>
              <a:rPr lang="en-US" altLang="zh-CN" b="1"/>
              <a:t> agent </a:t>
            </a:r>
            <a:r>
              <a:rPr lang="zh-CN" altLang="en-US" b="1"/>
              <a:t>的</a:t>
            </a:r>
            <a:r>
              <a:rPr lang="en-US" altLang="zh-CN" b="1"/>
              <a:t> policy </a:t>
            </a:r>
            <a:r>
              <a:rPr lang="zh-CN" altLang="en-US" b="1"/>
              <a:t>保持不变</a:t>
            </a:r>
            <a:r>
              <a:rPr lang="en-US" altLang="zh-CN" b="1"/>
              <a:t>, </a:t>
            </a:r>
            <a:r>
              <a:rPr lang="zh-CN" altLang="en-US" b="1"/>
              <a:t>第</a:t>
            </a:r>
            <a:r>
              <a:rPr lang="en-US" altLang="zh-CN" b="1"/>
              <a:t> i </a:t>
            </a:r>
            <a:r>
              <a:rPr lang="zh-CN" altLang="en-US" b="1"/>
              <a:t>个</a:t>
            </a:r>
            <a:r>
              <a:rPr lang="en-US" altLang="zh-CN" b="1"/>
              <a:t> agent </a:t>
            </a:r>
            <a:r>
              <a:rPr lang="zh-CN" altLang="en-US" b="1"/>
              <a:t>不能通过更新自身的策略而获得更好的</a:t>
            </a:r>
            <a:r>
              <a:rPr lang="zh-CN" altLang="en-US" b="1"/>
              <a:t>期望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每一个</a:t>
            </a:r>
            <a:r>
              <a:rPr lang="en-US" altLang="zh-CN" b="1"/>
              <a:t> agent </a:t>
            </a:r>
            <a:r>
              <a:rPr lang="zh-CN" altLang="en-US" b="1"/>
              <a:t>都对其他</a:t>
            </a:r>
            <a:r>
              <a:rPr lang="en-US" altLang="zh-CN" b="1"/>
              <a:t> agent </a:t>
            </a:r>
            <a:r>
              <a:rPr lang="zh-CN" altLang="en-US" b="1"/>
              <a:t>的策略做出最佳反应。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纳什均衡表明收敛，因为全部的</a:t>
            </a:r>
            <a:r>
              <a:rPr lang="en-US" altLang="zh-CN" b="1"/>
              <a:t> agent </a:t>
            </a:r>
            <a:r>
              <a:rPr lang="zh-CN" altLang="en-US" b="1"/>
              <a:t>都没有偏离</a:t>
            </a:r>
            <a:r>
              <a:rPr lang="zh-CN" altLang="en-US" b="1"/>
              <a:t>现状的动机。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9825" y="679130"/>
            <a:ext cx="1069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3563A8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目录</a:t>
            </a:r>
            <a:endParaRPr lang="zh-CN" altLang="en-US" sz="6600" dirty="0">
              <a:solidFill>
                <a:srgbClr val="3563A8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5054" y="876300"/>
            <a:ext cx="397033" cy="2378907"/>
            <a:chOff x="2215054" y="876300"/>
            <a:chExt cx="397033" cy="2378907"/>
          </a:xfrm>
        </p:grpSpPr>
        <p:sp>
          <p:nvSpPr>
            <p:cNvPr id="4" name="文本框 3"/>
            <p:cNvSpPr txBox="1"/>
            <p:nvPr/>
          </p:nvSpPr>
          <p:spPr>
            <a:xfrm>
              <a:off x="2242755" y="876300"/>
              <a:ext cx="369332" cy="23789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CATALOGUE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15054" y="876300"/>
              <a:ext cx="0" cy="2378907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822444" y="430530"/>
            <a:ext cx="4154786" cy="666750"/>
            <a:chOff x="6305550" y="2343150"/>
            <a:chExt cx="4154786" cy="666750"/>
          </a:xfrm>
        </p:grpSpPr>
        <p:grpSp>
          <p:nvGrpSpPr>
            <p:cNvPr id="11" name="组合 10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9" name="流程图: 决策 8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418352" y="24918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822444" y="1395730"/>
            <a:ext cx="4154786" cy="666750"/>
            <a:chOff x="6305550" y="2343150"/>
            <a:chExt cx="4154786" cy="666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21" name="流程图: 决策 20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18352" y="249185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sz="2000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822444" y="2360930"/>
            <a:ext cx="4154786" cy="666750"/>
            <a:chOff x="6305550" y="2343150"/>
            <a:chExt cx="4154786" cy="666750"/>
          </a:xfrm>
        </p:grpSpPr>
        <p:grpSp>
          <p:nvGrpSpPr>
            <p:cNvPr id="24" name="组合 23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27" name="流程图: 决策 26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418352" y="249185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sz="2000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125" y="0"/>
            <a:ext cx="1761490" cy="1164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4822444" y="3206750"/>
            <a:ext cx="4154786" cy="666750"/>
            <a:chOff x="6305550" y="2343150"/>
            <a:chExt cx="4154786" cy="666750"/>
          </a:xfrm>
        </p:grpSpPr>
        <p:grpSp>
          <p:nvGrpSpPr>
            <p:cNvPr id="8" name="组合 7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13" name="流程图: 决策 12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418352" y="2491859"/>
                <a:ext cx="44196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solidFill>
                      <a:schemeClr val="bg1"/>
                    </a:solidFill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4822444" y="4171950"/>
            <a:ext cx="4154786" cy="666750"/>
            <a:chOff x="6305550" y="2343150"/>
            <a:chExt cx="4154786" cy="666750"/>
          </a:xfrm>
        </p:grpSpPr>
        <p:grpSp>
          <p:nvGrpSpPr>
            <p:cNvPr id="32" name="组合 31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33" name="流程图: 决策 32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418352" y="2491859"/>
                <a:ext cx="4381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solidFill>
                      <a:schemeClr val="bg1"/>
                    </a:solidFill>
                  </a:rPr>
                  <a:t>05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sz="2000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4822444" y="5137150"/>
            <a:ext cx="4154786" cy="666750"/>
            <a:chOff x="6305550" y="2343150"/>
            <a:chExt cx="4154786" cy="666750"/>
          </a:xfrm>
        </p:grpSpPr>
        <p:grpSp>
          <p:nvGrpSpPr>
            <p:cNvPr id="38" name="组合 37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39" name="流程图: 决策 38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6418352" y="2491859"/>
                <a:ext cx="4381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solidFill>
                      <a:schemeClr val="bg1"/>
                    </a:solidFill>
                  </a:rPr>
                  <a:t>06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sz="2000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Multi-Agent Reinforcement Learning: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Centralized VS Decentralized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Architectures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75460" y="2338070"/>
            <a:ext cx="85642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Fully decentralized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/>
              <a:t>:</a:t>
            </a:r>
            <a:r>
              <a:rPr lang="en-US" altLang="zh-CN" b="1"/>
              <a:t> 每个 </a:t>
            </a:r>
            <a:r>
              <a:rPr lang="en-US" altLang="zh-CN" b="1"/>
              <a:t>agent 都使用自己的 observations 和 rewards 来学习自己的策略。agent </a:t>
            </a:r>
            <a:r>
              <a:rPr lang="zh-CN" altLang="en-US" b="1"/>
              <a:t>之间</a:t>
            </a:r>
            <a:r>
              <a:rPr lang="en-US" altLang="zh-CN" b="1"/>
              <a:t>不通信。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</a:rPr>
              <a:t>Fully centralized :</a:t>
            </a:r>
            <a:r>
              <a:rPr lang="en-US" altLang="zh-CN" b="1"/>
              <a:t> agent 把所有信息发送到 central controller.  </a:t>
            </a:r>
            <a:r>
              <a:rPr lang="zh-CN" altLang="en-US" b="1"/>
              <a:t>控制器</a:t>
            </a:r>
            <a:r>
              <a:rPr lang="en-US" altLang="zh-CN" b="1"/>
              <a:t>为所有   </a:t>
            </a:r>
            <a:r>
              <a:rPr lang="en-US" altLang="zh-CN" b="1"/>
              <a:t>agent 做出决策。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</a:rPr>
              <a:t>Centralized training with decentralized execution </a:t>
            </a:r>
            <a:r>
              <a:rPr lang="en-US" altLang="zh-CN" b="1"/>
              <a:t>: 训练期间使用</a:t>
            </a:r>
            <a:r>
              <a:rPr lang="en-US" altLang="zh-CN" b="1">
                <a:sym typeface="+mn-ea"/>
              </a:rPr>
              <a:t> central controller</a:t>
            </a:r>
            <a:r>
              <a:rPr lang="en-US" altLang="zh-CN" b="1"/>
              <a:t>。经过培训后，控制器被禁用.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Partial Observations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75460" y="2338070"/>
            <a:ext cx="85642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An agent may or may not have full knowledge of the state,</a:t>
            </a:r>
            <a:r>
              <a:rPr lang="en-US" b="1"/>
              <a:t> 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Let</a:t>
            </a:r>
            <a:r>
              <a:rPr lang="en-US" b="1"/>
              <a:t>        </a:t>
            </a:r>
            <a:r>
              <a:rPr b="1"/>
              <a:t>be the </a:t>
            </a:r>
            <a:r>
              <a:rPr lang="en-US" b="1"/>
              <a:t>i</a:t>
            </a:r>
            <a:r>
              <a:rPr b="1"/>
              <a:t>-th agent</a:t>
            </a:r>
            <a:r>
              <a:rPr lang="en-US" b="1"/>
              <a:t>`</a:t>
            </a:r>
            <a:r>
              <a:rPr b="1"/>
              <a:t>s observation.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Partial observation: 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Full observation: </a:t>
            </a:r>
            <a:endParaRPr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85" y="2376170"/>
            <a:ext cx="325120" cy="282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856865"/>
            <a:ext cx="377190" cy="377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395345"/>
            <a:ext cx="983615" cy="396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50" y="3933825"/>
            <a:ext cx="2828925" cy="39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Fully Decentralized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Decentralized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314575"/>
            <a:ext cx="8836025" cy="3879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635" y="3494405"/>
            <a:ext cx="261620" cy="19450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450" y="3494405"/>
            <a:ext cx="261620" cy="19450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40" y="3494405"/>
            <a:ext cx="261620" cy="1945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345" y="4197350"/>
            <a:ext cx="338455" cy="3384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4228465"/>
            <a:ext cx="328930" cy="3530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2070" y="4192270"/>
            <a:ext cx="318135" cy="34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Decentralized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387600"/>
            <a:ext cx="9537700" cy="333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Fully 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2478405"/>
            <a:ext cx="8234680" cy="368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082800"/>
            <a:ext cx="8168005" cy="440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299335"/>
            <a:ext cx="8837295" cy="337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Settings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设定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291080"/>
            <a:ext cx="8794115" cy="425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Shortcoming: Slow during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383155"/>
            <a:ext cx="9911080" cy="302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Centralized Training 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with 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Decentralized Execution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 with Decentralized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286000"/>
            <a:ext cx="10415270" cy="33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37105"/>
            <a:ext cx="9182735" cy="405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" y="2143760"/>
            <a:ext cx="9970135" cy="424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70" y="2160905"/>
            <a:ext cx="9138920" cy="2498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15" y="4779645"/>
            <a:ext cx="9396095" cy="123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Decentralized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252345"/>
            <a:ext cx="9497695" cy="304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Parameter Sharing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235835"/>
            <a:ext cx="8444865" cy="393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Settings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2426970"/>
            <a:ext cx="6904355" cy="2715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85440" y="5142230"/>
            <a:ext cx="2453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利己主义</a:t>
            </a:r>
            <a:endParaRPr lang="zh-CN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143760"/>
            <a:ext cx="8039735" cy="450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160270"/>
            <a:ext cx="6565900" cy="448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87065" y="2017499"/>
            <a:ext cx="581787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THANK YOU</a:t>
            </a:r>
            <a:endParaRPr lang="zh-CN" altLang="en-US" sz="66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3424" y="3512116"/>
            <a:ext cx="4645152" cy="468849"/>
            <a:chOff x="3773424" y="3566980"/>
            <a:chExt cx="4645152" cy="468849"/>
          </a:xfrm>
        </p:grpSpPr>
        <p:sp>
          <p:nvSpPr>
            <p:cNvPr id="7" name="矩形 6"/>
            <p:cNvSpPr/>
            <p:nvPr/>
          </p:nvSpPr>
          <p:spPr>
            <a:xfrm>
              <a:off x="3773424" y="3566980"/>
              <a:ext cx="4645152" cy="46884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73424" y="3632127"/>
              <a:ext cx="46451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李柏坤            时间：</a:t>
              </a:r>
              <a:r>
                <a:rPr lang="en-US" altLang="zh-CN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2022/1/16</a:t>
              </a:r>
              <a:endParaRPr lang="zh-CN" altLang="en-US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Cooperative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01116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Competitive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799592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Mixed Cooperative &amp; Competitive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181975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Self-Interested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12927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Terminologies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术语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9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9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9.xml><?xml version="1.0" encoding="utf-8"?>
<p:tagLst xmlns:p="http://schemas.openxmlformats.org/presentationml/2006/main">
  <p:tag name="KSO_WM_UNIT_PLACING_PICTURE_USER_VIEWPORT" val="{&quot;height&quot;:1834,&quot;width&quot;:2774}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184CB"/>
      </a:accent3>
      <a:accent4>
        <a:srgbClr val="00A0E6"/>
      </a:accent4>
      <a:accent5>
        <a:srgbClr val="015CB3"/>
      </a:accent5>
      <a:accent6>
        <a:srgbClr val="01386A"/>
      </a:accent6>
      <a:hlink>
        <a:srgbClr val="4472C4"/>
      </a:hlink>
      <a:folHlink>
        <a:srgbClr val="BFBFBF"/>
      </a:folHlink>
    </a:clrScheme>
    <a:fontScheme name="自定义 3">
      <a:majorFont>
        <a:latin typeface="Microsoft JhengHei UI"/>
        <a:ea typeface="Microsoft JhengHei UI"/>
        <a:cs typeface=""/>
      </a:majorFont>
      <a:minorFont>
        <a:latin typeface="Microsoft JhengHei UI Light"/>
        <a:ea typeface="Microsoft Jheng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2703</Words>
  <Application>WPS 演示</Application>
  <PresentationFormat>宽屏</PresentationFormat>
  <Paragraphs>416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Microsoft JhengHei UI Light</vt:lpstr>
      <vt:lpstr>Microsoft JhengHei UI</vt:lpstr>
      <vt:lpstr>Microsoft JhengHei Light</vt:lpstr>
      <vt:lpstr>仿宋</vt:lpstr>
      <vt:lpstr>Arial Unicode MS</vt:lpstr>
      <vt:lpstr>微软雅黑</vt:lpstr>
      <vt:lpstr>Arial Unicode MS</vt:lpstr>
      <vt:lpstr>等线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chens</dc:creator>
  <cp:lastModifiedBy>BK</cp:lastModifiedBy>
  <cp:revision>438</cp:revision>
  <dcterms:created xsi:type="dcterms:W3CDTF">2021-11-18T03:56:00Z</dcterms:created>
  <dcterms:modified xsi:type="dcterms:W3CDTF">2022-01-18T08:29:17Z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v1.0_mb_JME32TrFY4M8sh4lZsDvFQ==</vt:lpwstr>
  </property>
  <property fmtid="{D5CDD505-2E9C-101B-9397-08002B2CF9AE}" pid="4" name="ICV">
    <vt:lpwstr>823A8F73AF2441CDBA4C9469E335D2F3</vt:lpwstr>
  </property>
</Properties>
</file>